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Playfair Display"/>
      <p:regular r:id="rId26"/>
      <p:bold r:id="rId27"/>
      <p:italic r:id="rId28"/>
      <p:boldItalic r:id="rId29"/>
    </p:embeddedFon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24BFF4-B7D3-4303-A2C9-CBA764DCEA3D}">
  <a:tblStyle styleId="{3724BFF4-B7D3-4303-A2C9-CBA764DCEA3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regular.fntdata"/><Relationship Id="rId25" Type="http://schemas.openxmlformats.org/officeDocument/2006/relationships/font" Target="fonts/Raleway-boldItalic.fntdata"/><Relationship Id="rId28" Type="http://schemas.openxmlformats.org/officeDocument/2006/relationships/font" Target="fonts/PlayfairDisplay-italic.fntdata"/><Relationship Id="rId27" Type="http://schemas.openxmlformats.org/officeDocument/2006/relationships/font" Target="fonts/PlayfairDispl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c2e4f944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c2e4f944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eed1119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eed1119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99a5120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99a5120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99a5120a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99a5120a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99a5120a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499a5120a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99a5120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499a5120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1d7027c63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31d7027c63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fba705b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fba705b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126a3bec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126a3bec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126a3bec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126a3bec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126a3bec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126a3bec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1d7027c6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1d7027c6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31d7027c63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31d7027c63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126a3bec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126a3bec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1d7027c63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1d7027c63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892450"/>
            <a:ext cx="6194700" cy="21294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5860875" y="3715500"/>
            <a:ext cx="2568000" cy="5256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 name="Shape 39"/>
        <p:cNvGrpSpPr/>
        <p:nvPr/>
      </p:nvGrpSpPr>
      <p:grpSpPr>
        <a:xfrm>
          <a:off x="0" y="0"/>
          <a:ext cx="0" cy="0"/>
          <a:chOff x="0" y="0"/>
          <a:chExt cx="0" cy="0"/>
        </a:xfrm>
      </p:grpSpPr>
      <p:sp>
        <p:nvSpPr>
          <p:cNvPr id="40" name="Google Shape;40;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 name="Google Shape;41;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42" name="Shape 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43" name="Shape 43"/>
        <p:cNvGrpSpPr/>
        <p:nvPr/>
      </p:nvGrpSpPr>
      <p:grpSpPr>
        <a:xfrm>
          <a:off x="0" y="0"/>
          <a:ext cx="0" cy="0"/>
          <a:chOff x="0" y="0"/>
          <a:chExt cx="0" cy="0"/>
        </a:xfrm>
      </p:grpSpPr>
      <p:sp>
        <p:nvSpPr>
          <p:cNvPr id="44" name="Google Shape;44;p13"/>
          <p:cNvSpPr txBox="1"/>
          <p:nvPr>
            <p:ph type="title"/>
          </p:nvPr>
        </p:nvSpPr>
        <p:spPr>
          <a:xfrm>
            <a:off x="844800" y="3360100"/>
            <a:ext cx="7454400" cy="531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45" name="Google Shape;45;p13"/>
          <p:cNvSpPr txBox="1"/>
          <p:nvPr>
            <p:ph idx="1" type="subTitle"/>
          </p:nvPr>
        </p:nvSpPr>
        <p:spPr>
          <a:xfrm>
            <a:off x="844800" y="1353750"/>
            <a:ext cx="7454400" cy="176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500"/>
              <a:buNone/>
              <a:defRPr sz="28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6" name="Shape 46"/>
        <p:cNvGrpSpPr/>
        <p:nvPr/>
      </p:nvGrpSpPr>
      <p:grpSpPr>
        <a:xfrm>
          <a:off x="0" y="0"/>
          <a:ext cx="0" cy="0"/>
          <a:chOff x="0" y="0"/>
          <a:chExt cx="0" cy="0"/>
        </a:xfrm>
      </p:grpSpPr>
      <p:sp>
        <p:nvSpPr>
          <p:cNvPr id="47" name="Google Shape;47;p14"/>
          <p:cNvSpPr txBox="1"/>
          <p:nvPr>
            <p:ph idx="1" type="subTitle"/>
          </p:nvPr>
        </p:nvSpPr>
        <p:spPr>
          <a:xfrm>
            <a:off x="720000" y="3140813"/>
            <a:ext cx="2336400" cy="40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48" name="Google Shape;48;p14"/>
          <p:cNvSpPr txBox="1"/>
          <p:nvPr>
            <p:ph idx="2" type="subTitle"/>
          </p:nvPr>
        </p:nvSpPr>
        <p:spPr>
          <a:xfrm>
            <a:off x="720000" y="4076301"/>
            <a:ext cx="2336400" cy="5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14"/>
          <p:cNvSpPr txBox="1"/>
          <p:nvPr>
            <p:ph idx="3" type="subTitle"/>
          </p:nvPr>
        </p:nvSpPr>
        <p:spPr>
          <a:xfrm>
            <a:off x="3403800" y="4076301"/>
            <a:ext cx="2336400" cy="5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4"/>
          <p:cNvSpPr txBox="1"/>
          <p:nvPr>
            <p:ph idx="4" type="subTitle"/>
          </p:nvPr>
        </p:nvSpPr>
        <p:spPr>
          <a:xfrm>
            <a:off x="6087600" y="4076301"/>
            <a:ext cx="2336400" cy="5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 name="Google Shape;51;p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 name="Google Shape;52;p14"/>
          <p:cNvSpPr txBox="1"/>
          <p:nvPr>
            <p:ph idx="5" type="subTitle"/>
          </p:nvPr>
        </p:nvSpPr>
        <p:spPr>
          <a:xfrm>
            <a:off x="3403800" y="3140813"/>
            <a:ext cx="2336400" cy="40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53" name="Google Shape;53;p14"/>
          <p:cNvSpPr txBox="1"/>
          <p:nvPr>
            <p:ph idx="6" type="subTitle"/>
          </p:nvPr>
        </p:nvSpPr>
        <p:spPr>
          <a:xfrm>
            <a:off x="6087600" y="3140813"/>
            <a:ext cx="2336400" cy="40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54" name="Google Shape;54;p14"/>
          <p:cNvSpPr txBox="1"/>
          <p:nvPr>
            <p:ph idx="7" type="subTitle"/>
          </p:nvPr>
        </p:nvSpPr>
        <p:spPr>
          <a:xfrm>
            <a:off x="720000" y="3544089"/>
            <a:ext cx="2336400" cy="53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14"/>
          <p:cNvSpPr txBox="1"/>
          <p:nvPr>
            <p:ph idx="8" type="subTitle"/>
          </p:nvPr>
        </p:nvSpPr>
        <p:spPr>
          <a:xfrm>
            <a:off x="3403800" y="3544089"/>
            <a:ext cx="2336400" cy="53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4"/>
          <p:cNvSpPr txBox="1"/>
          <p:nvPr>
            <p:ph idx="9" type="subTitle"/>
          </p:nvPr>
        </p:nvSpPr>
        <p:spPr>
          <a:xfrm>
            <a:off x="6087600" y="3544089"/>
            <a:ext cx="2336400" cy="53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7" name="Shape 57"/>
        <p:cNvGrpSpPr/>
        <p:nvPr/>
      </p:nvGrpSpPr>
      <p:grpSpPr>
        <a:xfrm>
          <a:off x="0" y="0"/>
          <a:ext cx="0" cy="0"/>
          <a:chOff x="0" y="0"/>
          <a:chExt cx="0" cy="0"/>
        </a:xfrm>
      </p:grpSpPr>
      <p:sp>
        <p:nvSpPr>
          <p:cNvPr id="58" name="Google Shape;58;p15"/>
          <p:cNvSpPr txBox="1"/>
          <p:nvPr>
            <p:ph idx="1" type="subTitle"/>
          </p:nvPr>
        </p:nvSpPr>
        <p:spPr>
          <a:xfrm>
            <a:off x="1802824" y="1793200"/>
            <a:ext cx="27147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59" name="Google Shape;59;p15"/>
          <p:cNvSpPr txBox="1"/>
          <p:nvPr>
            <p:ph idx="2" type="subTitle"/>
          </p:nvPr>
        </p:nvSpPr>
        <p:spPr>
          <a:xfrm>
            <a:off x="1802812" y="2073698"/>
            <a:ext cx="271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15"/>
          <p:cNvSpPr txBox="1"/>
          <p:nvPr>
            <p:ph idx="3" type="subTitle"/>
          </p:nvPr>
        </p:nvSpPr>
        <p:spPr>
          <a:xfrm>
            <a:off x="5714187" y="2073698"/>
            <a:ext cx="271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5"/>
          <p:cNvSpPr txBox="1"/>
          <p:nvPr>
            <p:ph idx="4" type="subTitle"/>
          </p:nvPr>
        </p:nvSpPr>
        <p:spPr>
          <a:xfrm>
            <a:off x="1802800" y="3595951"/>
            <a:ext cx="271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 name="Google Shape;62;p15"/>
          <p:cNvSpPr txBox="1"/>
          <p:nvPr>
            <p:ph idx="5" type="subTitle"/>
          </p:nvPr>
        </p:nvSpPr>
        <p:spPr>
          <a:xfrm>
            <a:off x="5714175" y="3595951"/>
            <a:ext cx="271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 name="Google Shape;63;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 name="Google Shape;64;p15"/>
          <p:cNvSpPr txBox="1"/>
          <p:nvPr>
            <p:ph idx="6" type="subTitle"/>
          </p:nvPr>
        </p:nvSpPr>
        <p:spPr>
          <a:xfrm>
            <a:off x="1802824" y="3317703"/>
            <a:ext cx="27147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65" name="Google Shape;65;p15"/>
          <p:cNvSpPr txBox="1"/>
          <p:nvPr>
            <p:ph idx="7" type="subTitle"/>
          </p:nvPr>
        </p:nvSpPr>
        <p:spPr>
          <a:xfrm>
            <a:off x="5714194" y="1793200"/>
            <a:ext cx="27147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66" name="Google Shape;66;p15"/>
          <p:cNvSpPr txBox="1"/>
          <p:nvPr>
            <p:ph idx="8" type="subTitle"/>
          </p:nvPr>
        </p:nvSpPr>
        <p:spPr>
          <a:xfrm>
            <a:off x="5714194" y="3317703"/>
            <a:ext cx="27147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2">
    <p:spTree>
      <p:nvGrpSpPr>
        <p:cNvPr id="67" name="Shape 67"/>
        <p:cNvGrpSpPr/>
        <p:nvPr/>
      </p:nvGrpSpPr>
      <p:grpSpPr>
        <a:xfrm>
          <a:off x="0" y="0"/>
          <a:ext cx="0" cy="0"/>
          <a:chOff x="0" y="0"/>
          <a:chExt cx="0" cy="0"/>
        </a:xfrm>
      </p:grpSpPr>
      <p:sp>
        <p:nvSpPr>
          <p:cNvPr id="68" name="Google Shape;68;p16"/>
          <p:cNvSpPr txBox="1"/>
          <p:nvPr>
            <p:ph idx="1" type="subTitle"/>
          </p:nvPr>
        </p:nvSpPr>
        <p:spPr>
          <a:xfrm>
            <a:off x="720000" y="3843200"/>
            <a:ext cx="24249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69" name="Google Shape;69;p16"/>
          <p:cNvSpPr txBox="1"/>
          <p:nvPr>
            <p:ph idx="2" type="subTitle"/>
          </p:nvPr>
        </p:nvSpPr>
        <p:spPr>
          <a:xfrm>
            <a:off x="720000" y="4123700"/>
            <a:ext cx="2424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6"/>
          <p:cNvSpPr txBox="1"/>
          <p:nvPr>
            <p:ph hasCustomPrompt="1" idx="3" type="title"/>
          </p:nvPr>
        </p:nvSpPr>
        <p:spPr>
          <a:xfrm>
            <a:off x="807976" y="3018692"/>
            <a:ext cx="630900" cy="63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i="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2" name="Google Shape;72;p16"/>
          <p:cNvSpPr txBox="1"/>
          <p:nvPr>
            <p:ph idx="4" type="subTitle"/>
          </p:nvPr>
        </p:nvSpPr>
        <p:spPr>
          <a:xfrm>
            <a:off x="3359550" y="3843200"/>
            <a:ext cx="24249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73" name="Google Shape;73;p16"/>
          <p:cNvSpPr txBox="1"/>
          <p:nvPr>
            <p:ph idx="5" type="subTitle"/>
          </p:nvPr>
        </p:nvSpPr>
        <p:spPr>
          <a:xfrm>
            <a:off x="3359550" y="4123700"/>
            <a:ext cx="2424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 name="Google Shape;74;p16"/>
          <p:cNvSpPr txBox="1"/>
          <p:nvPr>
            <p:ph hasCustomPrompt="1" idx="6" type="title"/>
          </p:nvPr>
        </p:nvSpPr>
        <p:spPr>
          <a:xfrm>
            <a:off x="3447527" y="3018692"/>
            <a:ext cx="630900" cy="63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i="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 name="Google Shape;75;p16"/>
          <p:cNvSpPr txBox="1"/>
          <p:nvPr>
            <p:ph idx="7" type="subTitle"/>
          </p:nvPr>
        </p:nvSpPr>
        <p:spPr>
          <a:xfrm>
            <a:off x="5999050" y="3843200"/>
            <a:ext cx="24249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76" name="Google Shape;76;p16"/>
          <p:cNvSpPr txBox="1"/>
          <p:nvPr>
            <p:ph idx="8" type="subTitle"/>
          </p:nvPr>
        </p:nvSpPr>
        <p:spPr>
          <a:xfrm>
            <a:off x="5999050" y="4123700"/>
            <a:ext cx="2424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 name="Google Shape;77;p16"/>
          <p:cNvSpPr txBox="1"/>
          <p:nvPr>
            <p:ph hasCustomPrompt="1" idx="9" type="title"/>
          </p:nvPr>
        </p:nvSpPr>
        <p:spPr>
          <a:xfrm>
            <a:off x="6087051" y="3018692"/>
            <a:ext cx="630900" cy="63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i="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 name="Google Shape;78;p16"/>
          <p:cNvSpPr txBox="1"/>
          <p:nvPr>
            <p:ph idx="13" type="subTitle"/>
          </p:nvPr>
        </p:nvSpPr>
        <p:spPr>
          <a:xfrm>
            <a:off x="2039800" y="2031575"/>
            <a:ext cx="24249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79" name="Google Shape;79;p16"/>
          <p:cNvSpPr txBox="1"/>
          <p:nvPr>
            <p:ph idx="14" type="subTitle"/>
          </p:nvPr>
        </p:nvSpPr>
        <p:spPr>
          <a:xfrm>
            <a:off x="2039800" y="2312075"/>
            <a:ext cx="2424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6"/>
          <p:cNvSpPr txBox="1"/>
          <p:nvPr>
            <p:ph hasCustomPrompt="1" idx="15" type="title"/>
          </p:nvPr>
        </p:nvSpPr>
        <p:spPr>
          <a:xfrm>
            <a:off x="2127777" y="1207067"/>
            <a:ext cx="630900" cy="63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i="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1" name="Google Shape;81;p16"/>
          <p:cNvSpPr txBox="1"/>
          <p:nvPr>
            <p:ph idx="16" type="subTitle"/>
          </p:nvPr>
        </p:nvSpPr>
        <p:spPr>
          <a:xfrm>
            <a:off x="4679300" y="2031575"/>
            <a:ext cx="2424900" cy="356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82" name="Google Shape;82;p16"/>
          <p:cNvSpPr txBox="1"/>
          <p:nvPr>
            <p:ph idx="17" type="subTitle"/>
          </p:nvPr>
        </p:nvSpPr>
        <p:spPr>
          <a:xfrm>
            <a:off x="4679300" y="2312075"/>
            <a:ext cx="2424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6"/>
          <p:cNvSpPr txBox="1"/>
          <p:nvPr>
            <p:ph hasCustomPrompt="1" idx="18" type="title"/>
          </p:nvPr>
        </p:nvSpPr>
        <p:spPr>
          <a:xfrm>
            <a:off x="4767301" y="1207067"/>
            <a:ext cx="630900" cy="63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i="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4" name="Google Shape;84;p16"/>
          <p:cNvSpPr/>
          <p:nvPr/>
        </p:nvSpPr>
        <p:spPr>
          <a:xfrm>
            <a:off x="7530075" y="4828025"/>
            <a:ext cx="1858500" cy="192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5" name="Shape 85"/>
        <p:cNvGrpSpPr/>
        <p:nvPr/>
      </p:nvGrpSpPr>
      <p:grpSpPr>
        <a:xfrm>
          <a:off x="0" y="0"/>
          <a:ext cx="0" cy="0"/>
          <a:chOff x="0" y="0"/>
          <a:chExt cx="0" cy="0"/>
        </a:xfrm>
      </p:grpSpPr>
      <p:sp>
        <p:nvSpPr>
          <p:cNvPr id="86" name="Google Shape;86;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7" name="Google Shape;87;p17"/>
          <p:cNvSpPr txBox="1"/>
          <p:nvPr>
            <p:ph idx="1" type="subTitle"/>
          </p:nvPr>
        </p:nvSpPr>
        <p:spPr>
          <a:xfrm>
            <a:off x="717550" y="2414256"/>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7"/>
          <p:cNvSpPr txBox="1"/>
          <p:nvPr>
            <p:ph idx="2" type="subTitle"/>
          </p:nvPr>
        </p:nvSpPr>
        <p:spPr>
          <a:xfrm>
            <a:off x="3375568" y="2414256"/>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7"/>
          <p:cNvSpPr txBox="1"/>
          <p:nvPr>
            <p:ph idx="3" type="subTitle"/>
          </p:nvPr>
        </p:nvSpPr>
        <p:spPr>
          <a:xfrm>
            <a:off x="6033585" y="2414256"/>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7"/>
          <p:cNvSpPr txBox="1"/>
          <p:nvPr>
            <p:ph idx="4" type="subTitle"/>
          </p:nvPr>
        </p:nvSpPr>
        <p:spPr>
          <a:xfrm>
            <a:off x="717550" y="4123702"/>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7"/>
          <p:cNvSpPr txBox="1"/>
          <p:nvPr>
            <p:ph idx="5" type="subTitle"/>
          </p:nvPr>
        </p:nvSpPr>
        <p:spPr>
          <a:xfrm>
            <a:off x="3375585" y="4123702"/>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7"/>
          <p:cNvSpPr txBox="1"/>
          <p:nvPr>
            <p:ph idx="6" type="subTitle"/>
          </p:nvPr>
        </p:nvSpPr>
        <p:spPr>
          <a:xfrm>
            <a:off x="6033620" y="4123702"/>
            <a:ext cx="23916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7"/>
          <p:cNvSpPr txBox="1"/>
          <p:nvPr>
            <p:ph idx="7" type="subTitle"/>
          </p:nvPr>
        </p:nvSpPr>
        <p:spPr>
          <a:xfrm>
            <a:off x="717550" y="205785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94" name="Google Shape;94;p17"/>
          <p:cNvSpPr txBox="1"/>
          <p:nvPr>
            <p:ph idx="8" type="subTitle"/>
          </p:nvPr>
        </p:nvSpPr>
        <p:spPr>
          <a:xfrm>
            <a:off x="3375568" y="205785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95" name="Google Shape;95;p17"/>
          <p:cNvSpPr txBox="1"/>
          <p:nvPr>
            <p:ph idx="9" type="subTitle"/>
          </p:nvPr>
        </p:nvSpPr>
        <p:spPr>
          <a:xfrm>
            <a:off x="6033585" y="205785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96" name="Google Shape;96;p17"/>
          <p:cNvSpPr txBox="1"/>
          <p:nvPr>
            <p:ph idx="13" type="subTitle"/>
          </p:nvPr>
        </p:nvSpPr>
        <p:spPr>
          <a:xfrm>
            <a:off x="717550" y="376270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97" name="Google Shape;97;p17"/>
          <p:cNvSpPr txBox="1"/>
          <p:nvPr>
            <p:ph idx="14" type="subTitle"/>
          </p:nvPr>
        </p:nvSpPr>
        <p:spPr>
          <a:xfrm>
            <a:off x="3375585" y="376270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98" name="Google Shape;98;p17"/>
          <p:cNvSpPr txBox="1"/>
          <p:nvPr>
            <p:ph idx="15" type="subTitle"/>
          </p:nvPr>
        </p:nvSpPr>
        <p:spPr>
          <a:xfrm>
            <a:off x="6033620" y="3762700"/>
            <a:ext cx="2391600" cy="356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Raleway"/>
              <a:buNone/>
              <a:defRPr b="1" sz="1800">
                <a:solidFill>
                  <a:schemeClr val="dk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 name="Shape 99"/>
        <p:cNvGrpSpPr/>
        <p:nvPr/>
      </p:nvGrpSpPr>
      <p:grpSpPr>
        <a:xfrm>
          <a:off x="0" y="0"/>
          <a:ext cx="0" cy="0"/>
          <a:chOff x="0" y="0"/>
          <a:chExt cx="0" cy="0"/>
        </a:xfrm>
      </p:grpSpPr>
      <p:sp>
        <p:nvSpPr>
          <p:cNvPr id="100" name="Google Shape;100;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01" name="Shape 101"/>
        <p:cNvGrpSpPr/>
        <p:nvPr/>
      </p:nvGrpSpPr>
      <p:grpSpPr>
        <a:xfrm>
          <a:off x="0" y="0"/>
          <a:ext cx="0" cy="0"/>
          <a:chOff x="0" y="0"/>
          <a:chExt cx="0" cy="0"/>
        </a:xfrm>
      </p:grpSpPr>
      <p:grpSp>
        <p:nvGrpSpPr>
          <p:cNvPr id="102" name="Google Shape;102;p19"/>
          <p:cNvGrpSpPr/>
          <p:nvPr/>
        </p:nvGrpSpPr>
        <p:grpSpPr>
          <a:xfrm>
            <a:off x="-1939250" y="-1333075"/>
            <a:ext cx="12907277" cy="8350339"/>
            <a:chOff x="-1939250" y="-1333075"/>
            <a:chExt cx="12907277" cy="8350339"/>
          </a:xfrm>
        </p:grpSpPr>
        <p:pic>
          <p:nvPicPr>
            <p:cNvPr id="103" name="Google Shape;103;p19"/>
            <p:cNvPicPr preferRelativeResize="0"/>
            <p:nvPr/>
          </p:nvPicPr>
          <p:blipFill>
            <a:blip r:embed="rId2">
              <a:alphaModFix/>
            </a:blip>
            <a:stretch>
              <a:fillRect/>
            </a:stretch>
          </p:blipFill>
          <p:spPr>
            <a:xfrm>
              <a:off x="-1939250" y="3196288"/>
              <a:ext cx="3822843" cy="3820976"/>
            </a:xfrm>
            <a:prstGeom prst="rect">
              <a:avLst/>
            </a:prstGeom>
            <a:noFill/>
            <a:ln>
              <a:noFill/>
            </a:ln>
          </p:spPr>
        </p:pic>
        <p:pic>
          <p:nvPicPr>
            <p:cNvPr id="104" name="Google Shape;104;p19"/>
            <p:cNvPicPr preferRelativeResize="0"/>
            <p:nvPr/>
          </p:nvPicPr>
          <p:blipFill>
            <a:blip r:embed="rId3">
              <a:alphaModFix/>
            </a:blip>
            <a:stretch>
              <a:fillRect/>
            </a:stretch>
          </p:blipFill>
          <p:spPr>
            <a:xfrm>
              <a:off x="7584951" y="-1333075"/>
              <a:ext cx="3383076" cy="3381424"/>
            </a:xfrm>
            <a:prstGeom prst="rect">
              <a:avLst/>
            </a:prstGeom>
            <a:noFill/>
            <a:ln>
              <a:noFill/>
            </a:ln>
          </p:spPr>
        </p:pic>
      </p:grpSp>
      <p:sp>
        <p:nvSpPr>
          <p:cNvPr id="105" name="Google Shape;105;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6" name="Shape 106"/>
        <p:cNvGrpSpPr/>
        <p:nvPr/>
      </p:nvGrpSpPr>
      <p:grpSpPr>
        <a:xfrm>
          <a:off x="0" y="0"/>
          <a:ext cx="0" cy="0"/>
          <a:chOff x="0" y="0"/>
          <a:chExt cx="0" cy="0"/>
        </a:xfrm>
      </p:grpSpPr>
      <p:sp>
        <p:nvSpPr>
          <p:cNvPr id="107" name="Google Shape;107;p20"/>
          <p:cNvSpPr txBox="1"/>
          <p:nvPr>
            <p:ph type="title"/>
          </p:nvPr>
        </p:nvSpPr>
        <p:spPr>
          <a:xfrm>
            <a:off x="715138" y="5400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20"/>
          <p:cNvSpPr txBox="1"/>
          <p:nvPr>
            <p:ph idx="1" type="subTitle"/>
          </p:nvPr>
        </p:nvSpPr>
        <p:spPr>
          <a:xfrm>
            <a:off x="715100" y="1502555"/>
            <a:ext cx="4448100" cy="10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 name="Google Shape;109;p20"/>
          <p:cNvSpPr txBox="1"/>
          <p:nvPr/>
        </p:nvSpPr>
        <p:spPr>
          <a:xfrm>
            <a:off x="3091600" y="3646250"/>
            <a:ext cx="53373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u="sng">
                <a:solidFill>
                  <a:schemeClr val="dk1"/>
                </a:solidFill>
                <a:latin typeface="Montserrat"/>
                <a:ea typeface="Montserrat"/>
                <a:cs typeface="Montserrat"/>
                <a:sym typeface="Montserrat"/>
                <a:hlinkClick r:id="rId4">
                  <a:extLst>
                    <a:ext uri="{A12FA001-AC4F-418D-AE19-62706E023703}">
                      <ahyp:hlinkClr val="tx"/>
                    </a:ext>
                  </a:extLst>
                </a:hlinkClick>
              </a:rPr>
              <a:t>Freepik</a:t>
            </a:r>
            <a:r>
              <a:rPr lang="en" sz="1200" u="sng">
                <a:solidFill>
                  <a:schemeClr val="dk1"/>
                </a:solidFill>
                <a:latin typeface="Montserrat"/>
                <a:ea typeface="Montserrat"/>
                <a:cs typeface="Montserrat"/>
                <a:sym typeface="Montserrat"/>
              </a:rPr>
              <a:t> </a:t>
            </a:r>
            <a:endParaRPr b="1" sz="1200" u="sng">
              <a:solidFill>
                <a:schemeClr val="dk1"/>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1069325" y="1938325"/>
            <a:ext cx="6536400" cy="5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5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idx="1" type="subTitle"/>
          </p:nvPr>
        </p:nvSpPr>
        <p:spPr>
          <a:xfrm>
            <a:off x="5008150" y="3380625"/>
            <a:ext cx="3204300" cy="591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pic>
        <p:nvPicPr>
          <p:cNvPr id="14" name="Google Shape;14;p3"/>
          <p:cNvPicPr preferRelativeResize="0"/>
          <p:nvPr/>
        </p:nvPicPr>
        <p:blipFill>
          <a:blip r:embed="rId2">
            <a:alphaModFix amt="75000"/>
          </a:blip>
          <a:stretch>
            <a:fillRect/>
          </a:stretch>
        </p:blipFill>
        <p:spPr>
          <a:xfrm>
            <a:off x="-1582650" y="3020949"/>
            <a:ext cx="3592049" cy="35903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0" name="Shape 11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0" l="19" r="29" t="0"/>
          <a:stretch/>
        </p:blipFill>
        <p:spPr>
          <a:xfrm>
            <a:off x="-2355225" y="-1761350"/>
            <a:ext cx="5143501" cy="5143502"/>
          </a:xfrm>
          <a:prstGeom prst="rect">
            <a:avLst/>
          </a:prstGeom>
          <a:noFill/>
          <a:ln>
            <a:noFill/>
          </a:ln>
        </p:spPr>
      </p:pic>
      <p:sp>
        <p:nvSpPr>
          <p:cNvPr id="113" name="Google Shape;113;p22"/>
          <p:cNvSpPr/>
          <p:nvPr/>
        </p:nvSpPr>
        <p:spPr>
          <a:xfrm>
            <a:off x="7530075" y="4828025"/>
            <a:ext cx="1858500" cy="1920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5100" y="894750"/>
            <a:ext cx="4046700" cy="557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 name="Google Shape;17;p4"/>
          <p:cNvSpPr txBox="1"/>
          <p:nvPr>
            <p:ph idx="1" type="body"/>
          </p:nvPr>
        </p:nvSpPr>
        <p:spPr>
          <a:xfrm>
            <a:off x="715100" y="1451850"/>
            <a:ext cx="4046700" cy="294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100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cxnSp>
        <p:nvCxnSpPr>
          <p:cNvPr id="18" name="Google Shape;18;p4"/>
          <p:cNvCxnSpPr/>
          <p:nvPr/>
        </p:nvCxnSpPr>
        <p:spPr>
          <a:xfrm>
            <a:off x="0" y="274500"/>
            <a:ext cx="3819300" cy="0"/>
          </a:xfrm>
          <a:prstGeom prst="straightConnector1">
            <a:avLst/>
          </a:prstGeom>
          <a:noFill/>
          <a:ln cap="flat" cmpd="sng" w="9525">
            <a:solidFill>
              <a:schemeClr val="dk1"/>
            </a:solidFill>
            <a:prstDash val="solid"/>
            <a:round/>
            <a:headEnd len="med" w="med" type="none"/>
            <a:tailEnd len="med" w="med" type="triangle"/>
          </a:ln>
        </p:spPr>
      </p:cxnSp>
      <p:pic>
        <p:nvPicPr>
          <p:cNvPr id="19" name="Google Shape;19;p4"/>
          <p:cNvPicPr preferRelativeResize="0"/>
          <p:nvPr/>
        </p:nvPicPr>
        <p:blipFill>
          <a:blip r:embed="rId2">
            <a:alphaModFix/>
          </a:blip>
          <a:stretch>
            <a:fillRect/>
          </a:stretch>
        </p:blipFill>
        <p:spPr>
          <a:xfrm>
            <a:off x="7191050" y="3300225"/>
            <a:ext cx="4077399" cy="407540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idx="1" type="subTitle"/>
          </p:nvPr>
        </p:nvSpPr>
        <p:spPr>
          <a:xfrm>
            <a:off x="1428900" y="1940800"/>
            <a:ext cx="2352000" cy="356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22" name="Google Shape;22;p5"/>
          <p:cNvSpPr txBox="1"/>
          <p:nvPr>
            <p:ph idx="2" type="subTitle"/>
          </p:nvPr>
        </p:nvSpPr>
        <p:spPr>
          <a:xfrm>
            <a:off x="1428900" y="3114425"/>
            <a:ext cx="23520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1pPr>
            <a:lvl2pPr lvl="1"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1800"/>
              <a:buFont typeface="Raleway"/>
              <a:buNone/>
              <a:defRPr b="1" sz="1800">
                <a:solidFill>
                  <a:schemeClr val="dk1"/>
                </a:solidFill>
                <a:latin typeface="Raleway"/>
                <a:ea typeface="Raleway"/>
                <a:cs typeface="Raleway"/>
                <a:sym typeface="Raleway"/>
              </a:defRPr>
            </a:lvl9pPr>
          </a:lstStyle>
          <a:p/>
        </p:txBody>
      </p:sp>
      <p:sp>
        <p:nvSpPr>
          <p:cNvPr id="23" name="Google Shape;23;p5"/>
          <p:cNvSpPr txBox="1"/>
          <p:nvPr>
            <p:ph idx="3" type="subTitle"/>
          </p:nvPr>
        </p:nvSpPr>
        <p:spPr>
          <a:xfrm>
            <a:off x="1428900" y="2297500"/>
            <a:ext cx="23520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idx="4" type="subTitle"/>
          </p:nvPr>
        </p:nvSpPr>
        <p:spPr>
          <a:xfrm>
            <a:off x="1428900" y="3471125"/>
            <a:ext cx="23520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p:nvPr/>
        </p:nvSpPr>
        <p:spPr>
          <a:xfrm>
            <a:off x="-288025" y="4704600"/>
            <a:ext cx="1913400" cy="274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7"/>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4" name="Shape 34"/>
        <p:cNvGrpSpPr/>
        <p:nvPr/>
      </p:nvGrpSpPr>
      <p:grpSpPr>
        <a:xfrm>
          <a:off x="0" y="0"/>
          <a:ext cx="0" cy="0"/>
          <a:chOff x="0" y="0"/>
          <a:chExt cx="0" cy="0"/>
        </a:xfrm>
      </p:grpSpPr>
      <p:sp>
        <p:nvSpPr>
          <p:cNvPr id="35" name="Google Shape;35;p9"/>
          <p:cNvSpPr txBox="1"/>
          <p:nvPr>
            <p:ph type="title"/>
          </p:nvPr>
        </p:nvSpPr>
        <p:spPr>
          <a:xfrm>
            <a:off x="2241400" y="1352525"/>
            <a:ext cx="4791600" cy="565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4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 name="Google Shape;36;p9"/>
          <p:cNvSpPr txBox="1"/>
          <p:nvPr>
            <p:ph idx="1" type="subTitle"/>
          </p:nvPr>
        </p:nvSpPr>
        <p:spPr>
          <a:xfrm>
            <a:off x="2241500" y="2372050"/>
            <a:ext cx="4620900" cy="125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1600"/>
              </a:spcBef>
              <a:spcAft>
                <a:spcPts val="0"/>
              </a:spcAft>
              <a:buClr>
                <a:schemeClr val="lt1"/>
              </a:buClr>
              <a:buSzPts val="1400"/>
              <a:buNone/>
              <a:defRPr>
                <a:solidFill>
                  <a:schemeClr val="lt1"/>
                </a:solidFill>
              </a:defRPr>
            </a:lvl3pPr>
            <a:lvl4pPr lvl="3" rtl="0" algn="ctr">
              <a:lnSpc>
                <a:spcPct val="100000"/>
              </a:lnSpc>
              <a:spcBef>
                <a:spcPts val="1600"/>
              </a:spcBef>
              <a:spcAft>
                <a:spcPts val="0"/>
              </a:spcAft>
              <a:buClr>
                <a:schemeClr val="lt1"/>
              </a:buClr>
              <a:buSzPts val="1400"/>
              <a:buNone/>
              <a:defRPr>
                <a:solidFill>
                  <a:schemeClr val="lt1"/>
                </a:solidFill>
              </a:defRPr>
            </a:lvl4pPr>
            <a:lvl5pPr lvl="4" rtl="0" algn="ctr">
              <a:lnSpc>
                <a:spcPct val="100000"/>
              </a:lnSpc>
              <a:spcBef>
                <a:spcPts val="1600"/>
              </a:spcBef>
              <a:spcAft>
                <a:spcPts val="0"/>
              </a:spcAft>
              <a:buClr>
                <a:schemeClr val="lt1"/>
              </a:buClr>
              <a:buSzPts val="1400"/>
              <a:buNone/>
              <a:defRPr>
                <a:solidFill>
                  <a:schemeClr val="lt1"/>
                </a:solidFill>
              </a:defRPr>
            </a:lvl5pPr>
            <a:lvl6pPr lvl="5" rtl="0" algn="ctr">
              <a:lnSpc>
                <a:spcPct val="100000"/>
              </a:lnSpc>
              <a:spcBef>
                <a:spcPts val="1600"/>
              </a:spcBef>
              <a:spcAft>
                <a:spcPts val="0"/>
              </a:spcAft>
              <a:buClr>
                <a:schemeClr val="lt1"/>
              </a:buClr>
              <a:buSzPts val="1400"/>
              <a:buNone/>
              <a:defRPr>
                <a:solidFill>
                  <a:schemeClr val="lt1"/>
                </a:solidFill>
              </a:defRPr>
            </a:lvl6pPr>
            <a:lvl7pPr lvl="6" rtl="0" algn="ctr">
              <a:lnSpc>
                <a:spcPct val="100000"/>
              </a:lnSpc>
              <a:spcBef>
                <a:spcPts val="1600"/>
              </a:spcBef>
              <a:spcAft>
                <a:spcPts val="0"/>
              </a:spcAft>
              <a:buClr>
                <a:schemeClr val="lt1"/>
              </a:buClr>
              <a:buSzPts val="1400"/>
              <a:buNone/>
              <a:defRPr>
                <a:solidFill>
                  <a:schemeClr val="lt1"/>
                </a:solidFill>
              </a:defRPr>
            </a:lvl7pPr>
            <a:lvl8pPr lvl="7" rtl="0" algn="ctr">
              <a:lnSpc>
                <a:spcPct val="100000"/>
              </a:lnSpc>
              <a:spcBef>
                <a:spcPts val="1600"/>
              </a:spcBef>
              <a:spcAft>
                <a:spcPts val="0"/>
              </a:spcAft>
              <a:buClr>
                <a:schemeClr val="lt1"/>
              </a:buClr>
              <a:buSzPts val="1400"/>
              <a:buNone/>
              <a:defRPr>
                <a:solidFill>
                  <a:schemeClr val="lt1"/>
                </a:solidFill>
              </a:defRPr>
            </a:lvl8pPr>
            <a:lvl9pPr lvl="8" rtl="0" algn="ctr">
              <a:lnSpc>
                <a:spcPct val="100000"/>
              </a:lnSpc>
              <a:spcBef>
                <a:spcPts val="1600"/>
              </a:spcBef>
              <a:spcAft>
                <a:spcPts val="1600"/>
              </a:spcAft>
              <a:buClr>
                <a:schemeClr val="lt1"/>
              </a:buClr>
              <a:buSzPts val="14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ctrTitle"/>
          </p:nvPr>
        </p:nvSpPr>
        <p:spPr>
          <a:xfrm>
            <a:off x="715100" y="790400"/>
            <a:ext cx="6194700" cy="21294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700">
                <a:latin typeface="Times New Roman"/>
                <a:ea typeface="Times New Roman"/>
                <a:cs typeface="Times New Roman"/>
                <a:sym typeface="Times New Roman"/>
              </a:rPr>
              <a:t>Customer Segmentation Analysis</a:t>
            </a:r>
            <a:endParaRPr i="1" sz="3700">
              <a:latin typeface="Times New Roman"/>
              <a:ea typeface="Times New Roman"/>
              <a:cs typeface="Times New Roman"/>
              <a:sym typeface="Times New Roman"/>
            </a:endParaRPr>
          </a:p>
        </p:txBody>
      </p:sp>
      <p:sp>
        <p:nvSpPr>
          <p:cNvPr id="119" name="Google Shape;119;p23"/>
          <p:cNvSpPr txBox="1"/>
          <p:nvPr>
            <p:ph idx="1" type="subTitle"/>
          </p:nvPr>
        </p:nvSpPr>
        <p:spPr>
          <a:xfrm>
            <a:off x="5858100" y="4079150"/>
            <a:ext cx="2568000" cy="525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lang="en">
                <a:latin typeface="Times New Roman"/>
                <a:ea typeface="Times New Roman"/>
                <a:cs typeface="Times New Roman"/>
                <a:sym typeface="Times New Roman"/>
              </a:rPr>
              <a:t>Akshaya PL (22138005)</a:t>
            </a:r>
            <a:endParaRPr>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lang="en">
                <a:latin typeface="Times New Roman"/>
                <a:ea typeface="Times New Roman"/>
                <a:cs typeface="Times New Roman"/>
                <a:sym typeface="Times New Roman"/>
              </a:rPr>
              <a:t>Lokeshwari Mallapu (22138023)</a:t>
            </a:r>
            <a:endParaRPr>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lang="en">
                <a:latin typeface="Times New Roman"/>
                <a:ea typeface="Times New Roman"/>
                <a:cs typeface="Times New Roman"/>
                <a:sym typeface="Times New Roman"/>
              </a:rPr>
              <a:t>Krithik BM (22138010)</a:t>
            </a:r>
            <a:endParaRPr>
              <a:latin typeface="Times New Roman"/>
              <a:ea typeface="Times New Roman"/>
              <a:cs typeface="Times New Roman"/>
              <a:sym typeface="Times New Roman"/>
            </a:endParaRPr>
          </a:p>
        </p:txBody>
      </p:sp>
      <p:cxnSp>
        <p:nvCxnSpPr>
          <p:cNvPr id="120" name="Google Shape;120;p23"/>
          <p:cNvCxnSpPr/>
          <p:nvPr/>
        </p:nvCxnSpPr>
        <p:spPr>
          <a:xfrm>
            <a:off x="4974300" y="3949375"/>
            <a:ext cx="3451800" cy="0"/>
          </a:xfrm>
          <a:prstGeom prst="straightConnector1">
            <a:avLst/>
          </a:prstGeom>
          <a:noFill/>
          <a:ln cap="flat" cmpd="sng" w="9525">
            <a:solidFill>
              <a:schemeClr val="dk1"/>
            </a:solidFill>
            <a:prstDash val="solid"/>
            <a:round/>
            <a:headEnd len="med" w="med" type="stealth"/>
            <a:tailEnd len="med" w="med" type="none"/>
          </a:ln>
        </p:spPr>
      </p:cxnSp>
      <p:cxnSp>
        <p:nvCxnSpPr>
          <p:cNvPr id="121" name="Google Shape;121;p23"/>
          <p:cNvCxnSpPr/>
          <p:nvPr/>
        </p:nvCxnSpPr>
        <p:spPr>
          <a:xfrm>
            <a:off x="591450" y="563050"/>
            <a:ext cx="7961100" cy="0"/>
          </a:xfrm>
          <a:prstGeom prst="straightConnector1">
            <a:avLst/>
          </a:prstGeom>
          <a:noFill/>
          <a:ln cap="flat" cmpd="sng" w="19050">
            <a:solidFill>
              <a:srgbClr val="212121"/>
            </a:solidFill>
            <a:prstDash val="solid"/>
            <a:round/>
            <a:headEnd len="med" w="med" type="none"/>
            <a:tailEnd len="med" w="med" type="none"/>
          </a:ln>
        </p:spPr>
      </p:cxnSp>
      <p:sp>
        <p:nvSpPr>
          <p:cNvPr id="122" name="Google Shape;122;p23"/>
          <p:cNvSpPr txBox="1"/>
          <p:nvPr/>
        </p:nvSpPr>
        <p:spPr>
          <a:xfrm>
            <a:off x="591450" y="151400"/>
            <a:ext cx="33933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Design Project - 4</a:t>
            </a:r>
            <a:endParaRPr>
              <a:solidFill>
                <a:schemeClr val="dk1"/>
              </a:solidFill>
              <a:latin typeface="Times New Roman"/>
              <a:ea typeface="Times New Roman"/>
              <a:cs typeface="Times New Roman"/>
              <a:sym typeface="Times New Roman"/>
            </a:endParaRPr>
          </a:p>
        </p:txBody>
      </p:sp>
      <p:sp>
        <p:nvSpPr>
          <p:cNvPr id="123" name="Google Shape;123;p23"/>
          <p:cNvSpPr txBox="1"/>
          <p:nvPr/>
        </p:nvSpPr>
        <p:spPr>
          <a:xfrm>
            <a:off x="4453350" y="151400"/>
            <a:ext cx="4099200" cy="30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Times New Roman"/>
                <a:ea typeface="Times New Roman"/>
                <a:cs typeface="Times New Roman"/>
                <a:sym typeface="Times New Roman"/>
              </a:rPr>
              <a:t>B.Tech CSE (Artificial Intelligence and Data Science)</a:t>
            </a:r>
            <a:endParaRPr>
              <a:solidFill>
                <a:schemeClr val="dk1"/>
              </a:solidFill>
              <a:latin typeface="Times New Roman"/>
              <a:ea typeface="Times New Roman"/>
              <a:cs typeface="Times New Roman"/>
              <a:sym typeface="Times New Roman"/>
            </a:endParaRPr>
          </a:p>
        </p:txBody>
      </p:sp>
      <p:sp>
        <p:nvSpPr>
          <p:cNvPr id="124" name="Google Shape;124;p23"/>
          <p:cNvSpPr txBox="1"/>
          <p:nvPr>
            <p:ph idx="1" type="subTitle"/>
          </p:nvPr>
        </p:nvSpPr>
        <p:spPr>
          <a:xfrm>
            <a:off x="5696500" y="3680400"/>
            <a:ext cx="2568000" cy="3678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a:latin typeface="Times New Roman"/>
                <a:ea typeface="Times New Roman"/>
                <a:cs typeface="Times New Roman"/>
                <a:sym typeface="Times New Roman"/>
              </a:rPr>
              <a:t>Team Members</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2"/>
          <p:cNvPicPr preferRelativeResize="0"/>
          <p:nvPr/>
        </p:nvPicPr>
        <p:blipFill>
          <a:blip r:embed="rId3">
            <a:alphaModFix/>
          </a:blip>
          <a:stretch>
            <a:fillRect/>
          </a:stretch>
        </p:blipFill>
        <p:spPr>
          <a:xfrm>
            <a:off x="1796099" y="689650"/>
            <a:ext cx="5551800" cy="4130524"/>
          </a:xfrm>
          <a:prstGeom prst="rect">
            <a:avLst/>
          </a:prstGeom>
          <a:noFill/>
          <a:ln>
            <a:noFill/>
          </a:ln>
        </p:spPr>
      </p:pic>
      <p:sp>
        <p:nvSpPr>
          <p:cNvPr id="187" name="Google Shape;187;p32"/>
          <p:cNvSpPr txBox="1"/>
          <p:nvPr/>
        </p:nvSpPr>
        <p:spPr>
          <a:xfrm>
            <a:off x="227200" y="124100"/>
            <a:ext cx="26652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Architecture</a:t>
            </a:r>
            <a:r>
              <a:rPr lang="en" sz="1600">
                <a:solidFill>
                  <a:schemeClr val="dk1"/>
                </a:solidFill>
                <a:latin typeface="Times New Roman"/>
                <a:ea typeface="Times New Roman"/>
                <a:cs typeface="Times New Roman"/>
                <a:sym typeface="Times New Roman"/>
              </a:rPr>
              <a:t> Diagram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2977225" y="347800"/>
            <a:ext cx="8023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Why K-Means Was Chosen:</a:t>
            </a:r>
            <a:endParaRPr sz="2200">
              <a:latin typeface="Times New Roman"/>
              <a:ea typeface="Times New Roman"/>
              <a:cs typeface="Times New Roman"/>
              <a:sym typeface="Times New Roman"/>
            </a:endParaRPr>
          </a:p>
        </p:txBody>
      </p:sp>
      <p:sp>
        <p:nvSpPr>
          <p:cNvPr id="193" name="Google Shape;193;p33"/>
          <p:cNvSpPr txBox="1"/>
          <p:nvPr/>
        </p:nvSpPr>
        <p:spPr>
          <a:xfrm>
            <a:off x="342300" y="1190075"/>
            <a:ext cx="80817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Both hierarchical clustering and K-Means were considered for this dataset. Hierarchical clustering, although useful for visualizing nested clusters, did not perform well in terms of speed and scalability. It required more memory and became inefficient as the dataset size increased.</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clustering results were also less distinct and harder to interpret clearly. In contrast, K-Means provided faster execution, handled larger data smoothly, and produced well-defined clusters. </a:t>
            </a:r>
            <a:endParaRPr>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Considering these factors, K-Means was more efficient and suitable for this dataset.</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466675" y="1207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Outputs : </a:t>
            </a:r>
            <a:endParaRPr sz="1600"/>
          </a:p>
        </p:txBody>
      </p:sp>
      <p:pic>
        <p:nvPicPr>
          <p:cNvPr id="199" name="Google Shape;199;p34"/>
          <p:cNvPicPr preferRelativeResize="0"/>
          <p:nvPr/>
        </p:nvPicPr>
        <p:blipFill>
          <a:blip r:embed="rId3">
            <a:alphaModFix/>
          </a:blip>
          <a:stretch>
            <a:fillRect/>
          </a:stretch>
        </p:blipFill>
        <p:spPr>
          <a:xfrm>
            <a:off x="527325" y="693475"/>
            <a:ext cx="3692049" cy="2344200"/>
          </a:xfrm>
          <a:prstGeom prst="rect">
            <a:avLst/>
          </a:prstGeom>
          <a:noFill/>
          <a:ln>
            <a:noFill/>
          </a:ln>
        </p:spPr>
      </p:pic>
      <p:pic>
        <p:nvPicPr>
          <p:cNvPr id="200" name="Google Shape;200;p34"/>
          <p:cNvPicPr preferRelativeResize="0"/>
          <p:nvPr/>
        </p:nvPicPr>
        <p:blipFill>
          <a:blip r:embed="rId4">
            <a:alphaModFix/>
          </a:blip>
          <a:stretch>
            <a:fillRect/>
          </a:stretch>
        </p:blipFill>
        <p:spPr>
          <a:xfrm>
            <a:off x="4756875" y="693475"/>
            <a:ext cx="3701926" cy="2344199"/>
          </a:xfrm>
          <a:prstGeom prst="rect">
            <a:avLst/>
          </a:prstGeom>
          <a:noFill/>
          <a:ln>
            <a:noFill/>
          </a:ln>
        </p:spPr>
      </p:pic>
      <p:pic>
        <p:nvPicPr>
          <p:cNvPr id="201" name="Google Shape;201;p34"/>
          <p:cNvPicPr preferRelativeResize="0"/>
          <p:nvPr/>
        </p:nvPicPr>
        <p:blipFill>
          <a:blip r:embed="rId5">
            <a:alphaModFix/>
          </a:blip>
          <a:stretch>
            <a:fillRect/>
          </a:stretch>
        </p:blipFill>
        <p:spPr>
          <a:xfrm>
            <a:off x="2249712" y="3220474"/>
            <a:ext cx="4137927" cy="1801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466675" y="1207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Outputs : </a:t>
            </a:r>
            <a:endParaRPr sz="1600"/>
          </a:p>
        </p:txBody>
      </p:sp>
      <p:pic>
        <p:nvPicPr>
          <p:cNvPr id="207" name="Google Shape;207;p35"/>
          <p:cNvPicPr preferRelativeResize="0"/>
          <p:nvPr/>
        </p:nvPicPr>
        <p:blipFill>
          <a:blip r:embed="rId3">
            <a:alphaModFix/>
          </a:blip>
          <a:stretch>
            <a:fillRect/>
          </a:stretch>
        </p:blipFill>
        <p:spPr>
          <a:xfrm>
            <a:off x="111875" y="622525"/>
            <a:ext cx="3276600" cy="2098325"/>
          </a:xfrm>
          <a:prstGeom prst="rect">
            <a:avLst/>
          </a:prstGeom>
          <a:noFill/>
          <a:ln>
            <a:noFill/>
          </a:ln>
        </p:spPr>
      </p:pic>
      <p:pic>
        <p:nvPicPr>
          <p:cNvPr id="208" name="Google Shape;208;p35"/>
          <p:cNvPicPr preferRelativeResize="0"/>
          <p:nvPr/>
        </p:nvPicPr>
        <p:blipFill>
          <a:blip r:embed="rId4">
            <a:alphaModFix/>
          </a:blip>
          <a:stretch>
            <a:fillRect/>
          </a:stretch>
        </p:blipFill>
        <p:spPr>
          <a:xfrm>
            <a:off x="3530726" y="693475"/>
            <a:ext cx="5491275" cy="3548855"/>
          </a:xfrm>
          <a:prstGeom prst="rect">
            <a:avLst/>
          </a:prstGeom>
          <a:noFill/>
          <a:ln>
            <a:noFill/>
          </a:ln>
        </p:spPr>
      </p:pic>
      <p:pic>
        <p:nvPicPr>
          <p:cNvPr id="209" name="Google Shape;209;p35"/>
          <p:cNvPicPr preferRelativeResize="0"/>
          <p:nvPr/>
        </p:nvPicPr>
        <p:blipFill>
          <a:blip r:embed="rId5">
            <a:alphaModFix/>
          </a:blip>
          <a:stretch>
            <a:fillRect/>
          </a:stretch>
        </p:blipFill>
        <p:spPr>
          <a:xfrm>
            <a:off x="111917" y="2796425"/>
            <a:ext cx="3276559" cy="16472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466675" y="1207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Outputs : </a:t>
            </a:r>
            <a:endParaRPr sz="1600"/>
          </a:p>
        </p:txBody>
      </p:sp>
      <p:pic>
        <p:nvPicPr>
          <p:cNvPr id="215" name="Google Shape;215;p36"/>
          <p:cNvPicPr preferRelativeResize="0"/>
          <p:nvPr/>
        </p:nvPicPr>
        <p:blipFill>
          <a:blip r:embed="rId3">
            <a:alphaModFix/>
          </a:blip>
          <a:stretch>
            <a:fillRect/>
          </a:stretch>
        </p:blipFill>
        <p:spPr>
          <a:xfrm>
            <a:off x="1951426" y="320039"/>
            <a:ext cx="4734500" cy="4503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55200" y="293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Conclusion :</a:t>
            </a:r>
            <a:endParaRPr sz="2200"/>
          </a:p>
        </p:txBody>
      </p:sp>
      <p:sp>
        <p:nvSpPr>
          <p:cNvPr id="221" name="Google Shape;221;p37"/>
          <p:cNvSpPr txBox="1"/>
          <p:nvPr/>
        </p:nvSpPr>
        <p:spPr>
          <a:xfrm>
            <a:off x="184350" y="1003200"/>
            <a:ext cx="87753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Through meticulous data collection, preprocessing, feature engineering, and the application of K-Means clustering, we have effectively segmented the supermarket's customer base into distinct groups characterized by their purchasing behaviors and transaction patterns. </a:t>
            </a:r>
            <a:endParaRPr/>
          </a:p>
          <a:p>
            <a:pPr indent="-317500" lvl="0" marL="457200" rtl="0" algn="l">
              <a:lnSpc>
                <a:spcPct val="115000"/>
              </a:lnSpc>
              <a:spcBef>
                <a:spcPts val="0"/>
              </a:spcBef>
              <a:spcAft>
                <a:spcPts val="0"/>
              </a:spcAft>
              <a:buSzPts val="1400"/>
              <a:buChar char="●"/>
            </a:pPr>
            <a:r>
              <a:rPr lang="en"/>
              <a:t>These insights empower the supermarket to tailor marketing strategies, optimize product offerings, and enhance customer engagement. By leveraging data-driven segmentation, the supermarket is well-positioned to foster customer loyalty and drive business growth.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ctrTitle"/>
          </p:nvPr>
        </p:nvSpPr>
        <p:spPr>
          <a:xfrm>
            <a:off x="734150" y="266525"/>
            <a:ext cx="6194700" cy="21294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5700">
                <a:latin typeface="Times New Roman"/>
                <a:ea typeface="Times New Roman"/>
                <a:cs typeface="Times New Roman"/>
                <a:sym typeface="Times New Roman"/>
              </a:rPr>
              <a:t>Thanks !</a:t>
            </a:r>
            <a:endParaRPr i="1" sz="4700">
              <a:latin typeface="Times New Roman"/>
              <a:ea typeface="Times New Roman"/>
              <a:cs typeface="Times New Roman"/>
              <a:sym typeface="Times New Roman"/>
            </a:endParaRPr>
          </a:p>
        </p:txBody>
      </p:sp>
      <p:sp>
        <p:nvSpPr>
          <p:cNvPr id="227" name="Google Shape;227;p38"/>
          <p:cNvSpPr txBox="1"/>
          <p:nvPr>
            <p:ph idx="1" type="subTitle"/>
          </p:nvPr>
        </p:nvSpPr>
        <p:spPr>
          <a:xfrm>
            <a:off x="703550" y="3945800"/>
            <a:ext cx="2568000" cy="839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Akshaya PL (22138005)</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Lokeshwari Mallapu (22138023)</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Krithik BM (22138010)</a:t>
            </a:r>
            <a:endParaRPr>
              <a:latin typeface="Times New Roman"/>
              <a:ea typeface="Times New Roman"/>
              <a:cs typeface="Times New Roman"/>
              <a:sym typeface="Times New Roman"/>
            </a:endParaRPr>
          </a:p>
        </p:txBody>
      </p:sp>
      <p:cxnSp>
        <p:nvCxnSpPr>
          <p:cNvPr id="228" name="Google Shape;228;p38"/>
          <p:cNvCxnSpPr/>
          <p:nvPr/>
        </p:nvCxnSpPr>
        <p:spPr>
          <a:xfrm>
            <a:off x="657950" y="3968425"/>
            <a:ext cx="3451800" cy="0"/>
          </a:xfrm>
          <a:prstGeom prst="straightConnector1">
            <a:avLst/>
          </a:prstGeom>
          <a:noFill/>
          <a:ln cap="flat" cmpd="sng" w="9525">
            <a:solidFill>
              <a:schemeClr val="dk1"/>
            </a:solidFill>
            <a:prstDash val="solid"/>
            <a:round/>
            <a:headEnd len="med" w="med" type="none"/>
            <a:tailEnd len="med" w="med" type="stealth"/>
          </a:ln>
        </p:spPr>
      </p:cxnSp>
      <p:sp>
        <p:nvSpPr>
          <p:cNvPr id="229" name="Google Shape;229;p38"/>
          <p:cNvSpPr txBox="1"/>
          <p:nvPr>
            <p:ph idx="1" type="subTitle"/>
          </p:nvPr>
        </p:nvSpPr>
        <p:spPr>
          <a:xfrm>
            <a:off x="694350" y="3654200"/>
            <a:ext cx="2568000" cy="367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Team Members</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idx="1" type="subTitle"/>
          </p:nvPr>
        </p:nvSpPr>
        <p:spPr>
          <a:xfrm>
            <a:off x="734550" y="1136075"/>
            <a:ext cx="7674900" cy="1258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latin typeface="Times New Roman"/>
                <a:ea typeface="Times New Roman"/>
                <a:cs typeface="Times New Roman"/>
                <a:sym typeface="Times New Roman"/>
              </a:rPr>
              <a:t>Customer segmentation analysis is the process of dividing a company's customer base into distinct groups (segments) based on shared characteristics. This helps businesses understand their customers better, tailor marketing strategies, personalize services, and improve customer experiences.</a:t>
            </a:r>
            <a:endParaRPr sz="1400">
              <a:latin typeface="Times New Roman"/>
              <a:ea typeface="Times New Roman"/>
              <a:cs typeface="Times New Roman"/>
              <a:sym typeface="Times New Roman"/>
            </a:endParaRPr>
          </a:p>
        </p:txBody>
      </p:sp>
      <p:sp>
        <p:nvSpPr>
          <p:cNvPr id="130" name="Google Shape;130;p24"/>
          <p:cNvSpPr txBox="1"/>
          <p:nvPr>
            <p:ph type="title"/>
          </p:nvPr>
        </p:nvSpPr>
        <p:spPr>
          <a:xfrm>
            <a:off x="2176200" y="305325"/>
            <a:ext cx="4791600" cy="56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Introduction</a:t>
            </a:r>
            <a:endParaRPr b="1" sz="3600">
              <a:latin typeface="Times New Roman"/>
              <a:ea typeface="Times New Roman"/>
              <a:cs typeface="Times New Roman"/>
              <a:sym typeface="Times New Roman"/>
            </a:endParaRPr>
          </a:p>
        </p:txBody>
      </p:sp>
      <p:cxnSp>
        <p:nvCxnSpPr>
          <p:cNvPr id="131" name="Google Shape;131;p24"/>
          <p:cNvCxnSpPr/>
          <p:nvPr/>
        </p:nvCxnSpPr>
        <p:spPr>
          <a:xfrm>
            <a:off x="2176200" y="940375"/>
            <a:ext cx="4791600" cy="0"/>
          </a:xfrm>
          <a:prstGeom prst="straightConnector1">
            <a:avLst/>
          </a:prstGeom>
          <a:noFill/>
          <a:ln cap="flat" cmpd="sng" w="9525">
            <a:solidFill>
              <a:schemeClr val="lt1"/>
            </a:solidFill>
            <a:prstDash val="solid"/>
            <a:round/>
            <a:headEnd len="med" w="med" type="oval"/>
            <a:tailEnd len="med" w="med" type="oval"/>
          </a:ln>
        </p:spPr>
      </p:cxnSp>
      <p:sp>
        <p:nvSpPr>
          <p:cNvPr id="132" name="Google Shape;132;p24"/>
          <p:cNvSpPr txBox="1"/>
          <p:nvPr>
            <p:ph idx="1" type="subTitle"/>
          </p:nvPr>
        </p:nvSpPr>
        <p:spPr>
          <a:xfrm>
            <a:off x="734550" y="2462125"/>
            <a:ext cx="7674900" cy="23127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Font typeface="Times New Roman"/>
              <a:buChar char="●"/>
            </a:pPr>
            <a:r>
              <a:rPr b="1" lang="en" sz="1500">
                <a:latin typeface="Times New Roman"/>
                <a:ea typeface="Times New Roman"/>
                <a:cs typeface="Times New Roman"/>
                <a:sym typeface="Times New Roman"/>
              </a:rPr>
              <a:t>Purpose:</a:t>
            </a:r>
            <a:r>
              <a:rPr lang="en" sz="1400">
                <a:latin typeface="Times New Roman"/>
                <a:ea typeface="Times New Roman"/>
                <a:cs typeface="Times New Roman"/>
                <a:sym typeface="Times New Roman"/>
              </a:rPr>
              <a:t>  Helps businesses tailor their marketing, improve engagement, and boost sales.</a:t>
            </a:r>
            <a:endParaRPr sz="1400">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b="1" lang="en" sz="1500">
                <a:latin typeface="Times New Roman"/>
                <a:ea typeface="Times New Roman"/>
                <a:cs typeface="Times New Roman"/>
                <a:sym typeface="Times New Roman"/>
              </a:rPr>
              <a:t>Methodology:</a:t>
            </a:r>
            <a:r>
              <a:rPr lang="en" sz="1400">
                <a:latin typeface="Times New Roman"/>
                <a:ea typeface="Times New Roman"/>
                <a:cs typeface="Times New Roman"/>
                <a:sym typeface="Times New Roman"/>
              </a:rPr>
              <a:t>  Involves data collection, analysis, and segmentation using statistical models.</a:t>
            </a:r>
            <a:endParaRPr sz="1400">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b="1" lang="en" sz="1500">
                <a:latin typeface="Times New Roman"/>
                <a:ea typeface="Times New Roman"/>
                <a:cs typeface="Times New Roman"/>
                <a:sym typeface="Times New Roman"/>
              </a:rPr>
              <a:t>Benefits:</a:t>
            </a:r>
            <a:r>
              <a:rPr lang="en" sz="1400">
                <a:latin typeface="Times New Roman"/>
                <a:ea typeface="Times New Roman"/>
                <a:cs typeface="Times New Roman"/>
                <a:sym typeface="Times New Roman"/>
              </a:rPr>
              <a:t>  Enables personalization, better resource allocation, and increased customer retention.</a:t>
            </a:r>
            <a:endParaRPr sz="14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486175" y="211225"/>
            <a:ext cx="7704000" cy="4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Scope</a:t>
            </a:r>
            <a:r>
              <a:rPr b="1" lang="en" sz="2400">
                <a:latin typeface="Times New Roman"/>
                <a:ea typeface="Times New Roman"/>
                <a:cs typeface="Times New Roman"/>
                <a:sym typeface="Times New Roman"/>
              </a:rPr>
              <a:t> :</a:t>
            </a:r>
            <a:endParaRPr b="1" sz="2400">
              <a:latin typeface="Times New Roman"/>
              <a:ea typeface="Times New Roman"/>
              <a:cs typeface="Times New Roman"/>
              <a:sym typeface="Times New Roman"/>
            </a:endParaRPr>
          </a:p>
        </p:txBody>
      </p:sp>
      <p:sp>
        <p:nvSpPr>
          <p:cNvPr id="138" name="Google Shape;138;p25"/>
          <p:cNvSpPr txBox="1"/>
          <p:nvPr>
            <p:ph idx="1" type="subTitle"/>
          </p:nvPr>
        </p:nvSpPr>
        <p:spPr>
          <a:xfrm>
            <a:off x="798900" y="977938"/>
            <a:ext cx="2336400" cy="4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OBJECTIVE</a:t>
            </a:r>
            <a:endParaRPr sz="1500">
              <a:latin typeface="Times New Roman"/>
              <a:ea typeface="Times New Roman"/>
              <a:cs typeface="Times New Roman"/>
              <a:sym typeface="Times New Roman"/>
            </a:endParaRPr>
          </a:p>
        </p:txBody>
      </p:sp>
      <p:sp>
        <p:nvSpPr>
          <p:cNvPr id="139" name="Google Shape;139;p25"/>
          <p:cNvSpPr txBox="1"/>
          <p:nvPr>
            <p:ph idx="2" type="subTitle"/>
          </p:nvPr>
        </p:nvSpPr>
        <p:spPr>
          <a:xfrm>
            <a:off x="720000" y="1385050"/>
            <a:ext cx="7704000" cy="53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Implement customer segmentation to categorize users based on shared behaviors and demographics, enabling businesses to tailor their marketing strategies effectively.</a:t>
            </a:r>
            <a:endParaRPr>
              <a:latin typeface="Times New Roman"/>
              <a:ea typeface="Times New Roman"/>
              <a:cs typeface="Times New Roman"/>
              <a:sym typeface="Times New Roman"/>
            </a:endParaRPr>
          </a:p>
        </p:txBody>
      </p:sp>
      <p:cxnSp>
        <p:nvCxnSpPr>
          <p:cNvPr id="140" name="Google Shape;140;p25"/>
          <p:cNvCxnSpPr/>
          <p:nvPr/>
        </p:nvCxnSpPr>
        <p:spPr>
          <a:xfrm>
            <a:off x="796200" y="1369875"/>
            <a:ext cx="2341800" cy="0"/>
          </a:xfrm>
          <a:prstGeom prst="straightConnector1">
            <a:avLst/>
          </a:prstGeom>
          <a:noFill/>
          <a:ln cap="flat" cmpd="sng" w="9525">
            <a:solidFill>
              <a:schemeClr val="dk1"/>
            </a:solidFill>
            <a:prstDash val="solid"/>
            <a:round/>
            <a:headEnd len="med" w="med" type="none"/>
            <a:tailEnd len="med" w="med" type="triangle"/>
          </a:ln>
        </p:spPr>
      </p:cxnSp>
      <p:sp>
        <p:nvSpPr>
          <p:cNvPr id="141" name="Google Shape;141;p25"/>
          <p:cNvSpPr txBox="1"/>
          <p:nvPr>
            <p:ph idx="1" type="subTitle"/>
          </p:nvPr>
        </p:nvSpPr>
        <p:spPr>
          <a:xfrm>
            <a:off x="801600" y="2265713"/>
            <a:ext cx="2336400" cy="4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METHODOLOGY</a:t>
            </a:r>
            <a:r>
              <a:rPr lang="en"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p:txBody>
      </p:sp>
      <p:sp>
        <p:nvSpPr>
          <p:cNvPr id="142" name="Google Shape;142;p25"/>
          <p:cNvSpPr txBox="1"/>
          <p:nvPr>
            <p:ph idx="2" type="subTitle"/>
          </p:nvPr>
        </p:nvSpPr>
        <p:spPr>
          <a:xfrm>
            <a:off x="722700" y="2672825"/>
            <a:ext cx="7704000" cy="53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Utilize K-Means clustering in Python to analyze customer data, identify patterns, and group similar customers into meaningful segments.</a:t>
            </a:r>
            <a:endParaRPr>
              <a:latin typeface="Times New Roman"/>
              <a:ea typeface="Times New Roman"/>
              <a:cs typeface="Times New Roman"/>
              <a:sym typeface="Times New Roman"/>
            </a:endParaRPr>
          </a:p>
        </p:txBody>
      </p:sp>
      <p:cxnSp>
        <p:nvCxnSpPr>
          <p:cNvPr id="143" name="Google Shape;143;p25"/>
          <p:cNvCxnSpPr/>
          <p:nvPr/>
        </p:nvCxnSpPr>
        <p:spPr>
          <a:xfrm>
            <a:off x="798900" y="2657650"/>
            <a:ext cx="2341800" cy="0"/>
          </a:xfrm>
          <a:prstGeom prst="straightConnector1">
            <a:avLst/>
          </a:prstGeom>
          <a:noFill/>
          <a:ln cap="flat" cmpd="sng" w="9525">
            <a:solidFill>
              <a:schemeClr val="dk1"/>
            </a:solidFill>
            <a:prstDash val="solid"/>
            <a:round/>
            <a:headEnd len="med" w="med" type="none"/>
            <a:tailEnd len="med" w="med" type="triangle"/>
          </a:ln>
        </p:spPr>
      </p:cxnSp>
      <p:sp>
        <p:nvSpPr>
          <p:cNvPr id="144" name="Google Shape;144;p25"/>
          <p:cNvSpPr txBox="1"/>
          <p:nvPr>
            <p:ph idx="1" type="subTitle"/>
          </p:nvPr>
        </p:nvSpPr>
        <p:spPr>
          <a:xfrm>
            <a:off x="804300" y="3553488"/>
            <a:ext cx="2336400" cy="4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OUTCOMES</a:t>
            </a:r>
            <a:endParaRPr sz="1500">
              <a:latin typeface="Times New Roman"/>
              <a:ea typeface="Times New Roman"/>
              <a:cs typeface="Times New Roman"/>
              <a:sym typeface="Times New Roman"/>
            </a:endParaRPr>
          </a:p>
        </p:txBody>
      </p:sp>
      <p:sp>
        <p:nvSpPr>
          <p:cNvPr id="145" name="Google Shape;145;p25"/>
          <p:cNvSpPr txBox="1"/>
          <p:nvPr>
            <p:ph idx="2" type="subTitle"/>
          </p:nvPr>
        </p:nvSpPr>
        <p:spPr>
          <a:xfrm>
            <a:off x="725400" y="3960600"/>
            <a:ext cx="7704000" cy="53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Enables data-driven decision-making, optimizes resource allocation, and supports business growth through actionable insights.</a:t>
            </a:r>
            <a:endParaRPr>
              <a:latin typeface="Times New Roman"/>
              <a:ea typeface="Times New Roman"/>
              <a:cs typeface="Times New Roman"/>
              <a:sym typeface="Times New Roman"/>
            </a:endParaRPr>
          </a:p>
        </p:txBody>
      </p:sp>
      <p:cxnSp>
        <p:nvCxnSpPr>
          <p:cNvPr id="146" name="Google Shape;146;p25"/>
          <p:cNvCxnSpPr/>
          <p:nvPr/>
        </p:nvCxnSpPr>
        <p:spPr>
          <a:xfrm>
            <a:off x="801600" y="3945425"/>
            <a:ext cx="23418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68425" y="204050"/>
            <a:ext cx="6536400" cy="5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Literature</a:t>
            </a:r>
            <a:r>
              <a:rPr lang="en" sz="2200"/>
              <a:t> Review </a:t>
            </a:r>
            <a:endParaRPr sz="2200"/>
          </a:p>
        </p:txBody>
      </p:sp>
      <p:cxnSp>
        <p:nvCxnSpPr>
          <p:cNvPr id="152" name="Google Shape;152;p26"/>
          <p:cNvCxnSpPr/>
          <p:nvPr/>
        </p:nvCxnSpPr>
        <p:spPr>
          <a:xfrm>
            <a:off x="454775" y="768650"/>
            <a:ext cx="3451800" cy="0"/>
          </a:xfrm>
          <a:prstGeom prst="straightConnector1">
            <a:avLst/>
          </a:prstGeom>
          <a:noFill/>
          <a:ln cap="flat" cmpd="sng" w="9525">
            <a:solidFill>
              <a:schemeClr val="lt1"/>
            </a:solidFill>
            <a:prstDash val="solid"/>
            <a:round/>
            <a:headEnd len="med" w="med" type="none"/>
            <a:tailEnd len="med" w="med" type="stealth"/>
          </a:ln>
        </p:spPr>
      </p:cxnSp>
      <p:sp>
        <p:nvSpPr>
          <p:cNvPr id="153" name="Google Shape;153;p26"/>
          <p:cNvSpPr txBox="1"/>
          <p:nvPr>
            <p:ph type="title"/>
          </p:nvPr>
        </p:nvSpPr>
        <p:spPr>
          <a:xfrm>
            <a:off x="368425" y="822550"/>
            <a:ext cx="3284400" cy="3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Some IEEE journals Referred :</a:t>
            </a:r>
            <a:endParaRPr sz="1600"/>
          </a:p>
        </p:txBody>
      </p:sp>
      <p:sp>
        <p:nvSpPr>
          <p:cNvPr id="154" name="Google Shape;154;p26"/>
          <p:cNvSpPr txBox="1"/>
          <p:nvPr/>
        </p:nvSpPr>
        <p:spPr>
          <a:xfrm>
            <a:off x="243400" y="1479050"/>
            <a:ext cx="8836500" cy="3870000"/>
          </a:xfrm>
          <a:prstGeom prst="rect">
            <a:avLst/>
          </a:prstGeom>
          <a:noFill/>
          <a:ln>
            <a:noFill/>
          </a:ln>
        </p:spPr>
        <p:txBody>
          <a:bodyPr anchorCtr="0" anchor="t" bIns="91425" lIns="91425" spcFirstLastPara="1" rIns="91425" wrap="square" tIns="91425">
            <a:noAutofit/>
          </a:bodyPr>
          <a:lstStyle/>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A path to implementing a fresh produce e-commerce customer segmentation</a:t>
            </a: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indent="0" lvl="0" marL="457200" rtl="0" algn="l">
              <a:lnSpc>
                <a:spcPct val="170000"/>
              </a:lnSpc>
              <a:spcBef>
                <a:spcPts val="0"/>
              </a:spcBef>
              <a:spcAft>
                <a:spcPts val="0"/>
              </a:spcAft>
              <a:buNone/>
            </a:pPr>
            <a:r>
              <a:rPr lang="en" sz="1300">
                <a:solidFill>
                  <a:schemeClr val="lt1"/>
                </a:solidFill>
                <a:latin typeface="Times New Roman"/>
                <a:ea typeface="Times New Roman"/>
                <a:cs typeface="Times New Roman"/>
                <a:sym typeface="Times New Roman"/>
              </a:rPr>
              <a:t>method based on clustering algorithms - </a:t>
            </a:r>
            <a:r>
              <a:rPr lang="en" sz="1100">
                <a:solidFill>
                  <a:schemeClr val="lt1"/>
                </a:solidFill>
                <a:latin typeface="Times New Roman"/>
                <a:ea typeface="Times New Roman"/>
                <a:cs typeface="Times New Roman"/>
                <a:sym typeface="Times New Roman"/>
              </a:rPr>
              <a:t>(DOI: 10.1109/ITOEC57671.2023.10291762)</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A Two Phase Clustering Method for Intelligent Customer Segmentation - </a:t>
            </a:r>
            <a:r>
              <a:rPr lang="en" sz="1100">
                <a:solidFill>
                  <a:schemeClr val="lt1"/>
                </a:solidFill>
                <a:latin typeface="Times New Roman"/>
                <a:ea typeface="Times New Roman"/>
                <a:cs typeface="Times New Roman"/>
                <a:sym typeface="Times New Roman"/>
              </a:rPr>
              <a:t>(DOI: 10.1109/ISMS.2010.48)</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Customer Segmentation using K-means Clustering - </a:t>
            </a:r>
            <a:r>
              <a:rPr lang="en" sz="1100">
                <a:solidFill>
                  <a:schemeClr val="lt1"/>
                </a:solidFill>
                <a:latin typeface="Times New Roman"/>
                <a:ea typeface="Times New Roman"/>
                <a:cs typeface="Times New Roman"/>
                <a:sym typeface="Times New Roman"/>
              </a:rPr>
              <a:t>(DOI: 10.1109/CTEMS.2018.8769171)</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Service-mining Based on Customer Value Analysis - </a:t>
            </a:r>
            <a:r>
              <a:rPr lang="en" sz="1100">
                <a:solidFill>
                  <a:schemeClr val="lt1"/>
                </a:solidFill>
                <a:latin typeface="Times New Roman"/>
                <a:ea typeface="Times New Roman"/>
                <a:cs typeface="Times New Roman"/>
                <a:sym typeface="Times New Roman"/>
              </a:rPr>
              <a:t>(DOI: 10.1109/ICMSE.2007.4421833)</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Segmenting customers with data mining techniques - </a:t>
            </a:r>
            <a:r>
              <a:rPr lang="en" sz="1100">
                <a:solidFill>
                  <a:schemeClr val="lt1"/>
                </a:solidFill>
                <a:latin typeface="Times New Roman"/>
                <a:ea typeface="Times New Roman"/>
                <a:cs typeface="Times New Roman"/>
                <a:sym typeface="Times New Roman"/>
              </a:rPr>
              <a:t>(DOI: 10.1109/DINWC.2015.7054234)</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Review of customer segmentation method in CRM - </a:t>
            </a:r>
            <a:r>
              <a:rPr lang="en" sz="1100">
                <a:solidFill>
                  <a:schemeClr val="lt1"/>
                </a:solidFill>
                <a:latin typeface="Times New Roman"/>
                <a:ea typeface="Times New Roman"/>
                <a:cs typeface="Times New Roman"/>
                <a:sym typeface="Times New Roman"/>
              </a:rPr>
              <a:t>(DOI: 10.1109/CSSS.2011.5974617)</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Research on E-commerce Customer Segmentation Based on RFAC Model - </a:t>
            </a:r>
            <a:r>
              <a:rPr lang="en" sz="1100">
                <a:solidFill>
                  <a:schemeClr val="lt1"/>
                </a:solidFill>
                <a:latin typeface="Times New Roman"/>
                <a:ea typeface="Times New Roman"/>
                <a:cs typeface="Times New Roman"/>
                <a:sym typeface="Times New Roman"/>
              </a:rPr>
              <a:t>(DOI: 10.1109/ICPICS52425.2021.9524108)</a:t>
            </a:r>
            <a:endParaRPr sz="1100">
              <a:solidFill>
                <a:schemeClr val="lt1"/>
              </a:solidFill>
              <a:latin typeface="Times New Roman"/>
              <a:ea typeface="Times New Roman"/>
              <a:cs typeface="Times New Roman"/>
              <a:sym typeface="Times New Roman"/>
            </a:endParaRPr>
          </a:p>
          <a:p>
            <a:pPr indent="-311150" lvl="0" marL="457200" rtl="0" algn="l">
              <a:lnSpc>
                <a:spcPct val="17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Improving Personalization Solutions through Optimal Segmentation of Customer Bases - </a:t>
            </a:r>
            <a:r>
              <a:rPr lang="en" sz="1100">
                <a:solidFill>
                  <a:schemeClr val="lt1"/>
                </a:solidFill>
                <a:latin typeface="Times New Roman"/>
                <a:ea typeface="Times New Roman"/>
                <a:cs typeface="Times New Roman"/>
                <a:sym typeface="Times New Roman"/>
              </a:rPr>
              <a:t>(DOI: 10.1109/ICDM.2006.87)</a:t>
            </a:r>
            <a:endParaRPr sz="1100">
              <a:solidFill>
                <a:schemeClr val="lt1"/>
              </a:solidFill>
              <a:latin typeface="Times New Roman"/>
              <a:ea typeface="Times New Roman"/>
              <a:cs typeface="Times New Roman"/>
              <a:sym typeface="Times New Roman"/>
            </a:endParaRPr>
          </a:p>
          <a:p>
            <a:pPr indent="-298450" lvl="0" marL="457200" rtl="0" algn="l">
              <a:lnSpc>
                <a:spcPct val="170000"/>
              </a:lnSpc>
              <a:spcBef>
                <a:spcPts val="0"/>
              </a:spcBef>
              <a:spcAft>
                <a:spcPts val="0"/>
              </a:spcAft>
              <a:buClr>
                <a:schemeClr val="lt1"/>
              </a:buClr>
              <a:buSzPts val="1100"/>
              <a:buFont typeface="Times New Roman"/>
              <a:buChar char="●"/>
            </a:pPr>
            <a:r>
              <a:rPr lang="en" sz="1100">
                <a:solidFill>
                  <a:schemeClr val="lt1"/>
                </a:solidFill>
                <a:latin typeface="Times New Roman"/>
                <a:ea typeface="Times New Roman"/>
                <a:cs typeface="Times New Roman"/>
                <a:sym typeface="Times New Roman"/>
              </a:rPr>
              <a:t>More…</a:t>
            </a:r>
            <a:endParaRPr sz="110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graphicFrame>
        <p:nvGraphicFramePr>
          <p:cNvPr id="159" name="Google Shape;159;p27"/>
          <p:cNvGraphicFramePr/>
          <p:nvPr/>
        </p:nvGraphicFramePr>
        <p:xfrm>
          <a:off x="152400" y="152400"/>
          <a:ext cx="3000000" cy="3000000"/>
        </p:xfrm>
        <a:graphic>
          <a:graphicData uri="http://schemas.openxmlformats.org/drawingml/2006/table">
            <a:tbl>
              <a:tblPr>
                <a:noFill/>
                <a:tableStyleId>{3724BFF4-B7D3-4303-A2C9-CBA764DCEA3D}</a:tableStyleId>
              </a:tblPr>
              <a:tblGrid>
                <a:gridCol w="1196900"/>
                <a:gridCol w="892950"/>
                <a:gridCol w="2199075"/>
                <a:gridCol w="2999525"/>
                <a:gridCol w="1516375"/>
              </a:tblGrid>
              <a:tr h="5097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Title &amp; Author Name</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Year &amp; Journal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Methods / Methodology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Key Findings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Future Work</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B cap="flat" cmpd="sng" w="9525">
                      <a:solidFill>
                        <a:schemeClr val="dk1"/>
                      </a:solidFill>
                      <a:prstDash val="solid"/>
                      <a:round/>
                      <a:headEnd len="sm" w="sm" type="none"/>
                      <a:tailEnd len="sm" w="sm" type="none"/>
                    </a:lnB>
                  </a:tcPr>
                </a:tc>
              </a:tr>
              <a:tr h="9663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Shuxia Ren</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2010</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Used SOM Neural Network for initial clustering.</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Applied K-Means Algorithm for refined customer segmentation.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three customer segments (low, medium, high value).</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Found that 61% of customers contribute minimally, while 13% are high-value but pose a risk.</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Incorporate more customer attributes for better segmentation.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4339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Xixi He ,  Chen Li </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2016</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Developed a three-dimensional customer segmentation model using CLV, CS, and CA.</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-Used RFM model, Kano model, and BG/NBD model to determine corresponding variables.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The model effectively classifies customers into ten groups for targeted marketing.</a:t>
                      </a:r>
                      <a:endParaRPr sz="1000">
                        <a:latin typeface="Times New Roman"/>
                        <a:ea typeface="Times New Roman"/>
                        <a:cs typeface="Times New Roman"/>
                        <a:sym typeface="Times New Roman"/>
                      </a:endParaRPr>
                    </a:p>
                    <a:p>
                      <a:pPr indent="0" lvl="0" marL="457200" rtl="0" algn="l">
                        <a:spcBef>
                          <a:spcPts val="0"/>
                        </a:spcBef>
                        <a:spcAft>
                          <a:spcPts val="0"/>
                        </a:spcAft>
                        <a:buNone/>
                      </a:pPr>
                      <a:r>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Customer segmentation based on multiple dimensions improves accuracy in marketing strategies.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Apply the approach to different e-commerce sectors for validation.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1462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Sabri Serkan Güllüoğlu</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2015</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Used SOM Neural Network for initial clustering. Applied K-Means Algorithm for refined customer segmentation.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three customer segments (low, medium, high value). Found that 61% of customers contribute minimally, while 13% are high-value but pose a risk.</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Incorporate more customer attributes for better segmentation.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663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Tianyi Jiang, Alexander Tuzhilin</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2006</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Utilized Hierarchical Clustering for initial segmentation.</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 Applied DBSCAN Algorithm to detect outlier customers.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Discovered four distinct customer groups based on spending behavior. Identified 20% of customers as frequent buyers with high retention.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Explore deep learning approaches for dynamic segmentation.</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aphicFrame>
        <p:nvGraphicFramePr>
          <p:cNvPr id="164" name="Google Shape;164;p28"/>
          <p:cNvGraphicFramePr/>
          <p:nvPr/>
        </p:nvGraphicFramePr>
        <p:xfrm>
          <a:off x="152400" y="0"/>
          <a:ext cx="3000000" cy="3000000"/>
        </p:xfrm>
        <a:graphic>
          <a:graphicData uri="http://schemas.openxmlformats.org/drawingml/2006/table">
            <a:tbl>
              <a:tblPr>
                <a:noFill/>
                <a:tableStyleId>{3724BFF4-B7D3-4303-A2C9-CBA764DCEA3D}</a:tableStyleId>
              </a:tblPr>
              <a:tblGrid>
                <a:gridCol w="1196900"/>
                <a:gridCol w="892950"/>
                <a:gridCol w="2785225"/>
                <a:gridCol w="2413375"/>
                <a:gridCol w="1516375"/>
              </a:tblGrid>
              <a:tr h="10635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Wang Yinghui, Liu Xilin</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2010</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Conducted RFM Analysis (Recency, Frequency, Monetary) for initial segmentation. Used XGBoost Model to predict high-value customers.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Found two major customer types: impulse buyers vs. loyal shoppers. Identified 40% of high-frequency buyers as potential brand advocates.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Implement personalized marketing strategies based on segmentation.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6955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Tushar Kansal</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2018</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Applied K-Means clustering for customer segmentation. Determined optimal clusters using the Elbow Method.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three main customer clusters: High-Value Customers, Occasional Shoppers etc.</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Develop targeted marketing strategies for each cluster.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479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Anu Gupta Aggarwal</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2020</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Combined Fuzzy-AHP and RFM Model for customer segmentation. Used Fuzzy-AHP to assign weights to RFM factors (Recency, Frequency, Monetary) based on expert judgment. Segmented customers using weighted RFM scores.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four customer segments: Loyal Customers, At-Risk Customers, Potential Loyalists, and Lost Customers. Found that 20% of customers contribute to 70% of revenue.</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Implement retention strategies for At-Risk Customers.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624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E.Y.L Nandapala</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2020</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Used K-Means clustering for segmentation. Customers were segmented into six clusters based on annual income and spending score.</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six distinct customer clusters. Businesses can use these clusters to develop targeted marketing strategies and improve customer engagement.</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Helps organizations make data-driven decisions, introduce new products/services, and refine existing offerings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aphicFrame>
        <p:nvGraphicFramePr>
          <p:cNvPr id="169" name="Google Shape;169;p29"/>
          <p:cNvGraphicFramePr/>
          <p:nvPr/>
        </p:nvGraphicFramePr>
        <p:xfrm>
          <a:off x="152400" y="152400"/>
          <a:ext cx="3000000" cy="3000000"/>
        </p:xfrm>
        <a:graphic>
          <a:graphicData uri="http://schemas.openxmlformats.org/drawingml/2006/table">
            <a:tbl>
              <a:tblPr>
                <a:noFill/>
                <a:tableStyleId>{3724BFF4-B7D3-4303-A2C9-CBA764DCEA3D}</a:tableStyleId>
              </a:tblPr>
              <a:tblGrid>
                <a:gridCol w="1196900"/>
                <a:gridCol w="892950"/>
                <a:gridCol w="2199075"/>
                <a:gridCol w="2999525"/>
                <a:gridCol w="1516375"/>
              </a:tblGrid>
              <a:tr h="1809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Lu Siyue</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2019</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Implemented a customer value-based segmentation model. Used machine learning techniques to predict high-value customers.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Applied RFM (Recency, Frequency, Monetary) analysis and clustering methods like K-Means.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Identified distinct business user segments based on purchasing behavior. High-value customers were found to have consistent spending patterns and high engagement levels.</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	Improve segmentation using real-time data and deep learning techniques.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097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Morteza Namvar</a:t>
                      </a:r>
                      <a:endParaRPr sz="1000">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Times New Roman"/>
                          <a:ea typeface="Times New Roman"/>
                          <a:cs typeface="Times New Roman"/>
                          <a:sym typeface="Times New Roman"/>
                        </a:rPr>
                        <a:t>2010</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Developed a new segmentation approach combining RFM (Recency, Frequency, Monetary), Demographics, and LTV (Lifetime Value).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Used data mining techniques for clustering.</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The new method provided a more precise segmentation. Identified key customer behaviors and patterns for better decision-making.</a:t>
                      </a:r>
                      <a:endParaRPr sz="1000">
                        <a:latin typeface="Times New Roman"/>
                        <a:ea typeface="Times New Roman"/>
                        <a:cs typeface="Times New Roman"/>
                        <a:sym typeface="Times New Roman"/>
                      </a:endParaRPr>
                    </a:p>
                    <a:p>
                      <a:pPr indent="0" lvl="0" marL="457200" rtl="0" algn="l">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Improve segmentation by integrating real-time behavioral data. </a:t>
                      </a:r>
                      <a:endParaRPr sz="10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idx="4" type="subTitle"/>
          </p:nvPr>
        </p:nvSpPr>
        <p:spPr>
          <a:xfrm>
            <a:off x="323850" y="629850"/>
            <a:ext cx="8496300" cy="3883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500">
                <a:latin typeface="Times New Roman"/>
                <a:ea typeface="Times New Roman"/>
                <a:cs typeface="Times New Roman"/>
                <a:sym typeface="Times New Roman"/>
              </a:rPr>
              <a:t>1. Data Collection</a:t>
            </a:r>
            <a:endParaRPr b="1" sz="1500">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Gather customer transaction data, including Recency, Frequency, and Monetary (RFM) attributes.</a:t>
            </a:r>
            <a:endParaRPr>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Incorporate demographic and behavioral data to enhance segmentation accuracy.</a:t>
            </a:r>
            <a:endParaRPr>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500">
                <a:latin typeface="Times New Roman"/>
                <a:ea typeface="Times New Roman"/>
                <a:cs typeface="Times New Roman"/>
                <a:sym typeface="Times New Roman"/>
              </a:rPr>
              <a:t>2. Data Preprocessing</a:t>
            </a:r>
            <a:endParaRPr b="1" sz="1500">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Handle missing values and outliers to improve data quality.</a:t>
            </a:r>
            <a:endParaRPr>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Normalize and scale relevant features for optimal clustering performance.</a:t>
            </a:r>
            <a:endParaRPr>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500">
                <a:latin typeface="Times New Roman"/>
                <a:ea typeface="Times New Roman"/>
                <a:cs typeface="Times New Roman"/>
                <a:sym typeface="Times New Roman"/>
              </a:rPr>
              <a:t>3. Customer Segmentation</a:t>
            </a:r>
            <a:endParaRPr b="1" sz="1500">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Apply K-Means Clustering to segment customers based on RFM scores.</a:t>
            </a:r>
            <a:endParaRPr>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Further refine clusters using demographic attributes for deeper insights.</a:t>
            </a:r>
            <a:endParaRPr>
              <a:latin typeface="Times New Roman"/>
              <a:ea typeface="Times New Roman"/>
              <a:cs typeface="Times New Roman"/>
              <a:sym typeface="Times New Roman"/>
            </a:endParaRPr>
          </a:p>
          <a:p>
            <a:pPr indent="-317500" lvl="0" marL="457200" rtl="0" algn="l">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Evalu</a:t>
            </a:r>
            <a:r>
              <a:rPr lang="en">
                <a:latin typeface="Times New Roman"/>
                <a:ea typeface="Times New Roman"/>
                <a:cs typeface="Times New Roman"/>
                <a:sym typeface="Times New Roman"/>
              </a:rPr>
              <a:t>a</a:t>
            </a:r>
            <a:r>
              <a:rPr lang="en">
                <a:latin typeface="Times New Roman"/>
                <a:ea typeface="Times New Roman"/>
                <a:cs typeface="Times New Roman"/>
                <a:sym typeface="Times New Roman"/>
              </a:rPr>
              <a:t>te cluster quality using metrics such as Silhouette Score and Elbow Method.</a:t>
            </a:r>
            <a:endParaRPr>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a:latin typeface="Times New Roman"/>
              <a:ea typeface="Times New Roman"/>
              <a:cs typeface="Times New Roman"/>
              <a:sym typeface="Times New Roman"/>
            </a:endParaRPr>
          </a:p>
        </p:txBody>
      </p:sp>
      <p:sp>
        <p:nvSpPr>
          <p:cNvPr id="175" name="Google Shape;175;p30"/>
          <p:cNvSpPr txBox="1"/>
          <p:nvPr/>
        </p:nvSpPr>
        <p:spPr>
          <a:xfrm>
            <a:off x="3072000" y="137250"/>
            <a:ext cx="30000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Clr>
                <a:schemeClr val="dk1"/>
              </a:buClr>
              <a:buSzPts val="2000"/>
              <a:buFont typeface="Times New Roman"/>
              <a:buNone/>
            </a:pPr>
            <a:r>
              <a:rPr b="1" lang="en" sz="2000">
                <a:solidFill>
                  <a:schemeClr val="dk1"/>
                </a:solidFill>
                <a:latin typeface="Times New Roman"/>
                <a:ea typeface="Times New Roman"/>
                <a:cs typeface="Times New Roman"/>
                <a:sym typeface="Times New Roman"/>
              </a:rPr>
              <a:t>Methodology</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idx="4" type="subTitle"/>
          </p:nvPr>
        </p:nvSpPr>
        <p:spPr>
          <a:xfrm>
            <a:off x="323850" y="734625"/>
            <a:ext cx="8496300" cy="3883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sz="1500">
                <a:latin typeface="Times New Roman"/>
                <a:ea typeface="Times New Roman"/>
                <a:cs typeface="Times New Roman"/>
                <a:sym typeface="Times New Roman"/>
              </a:rPr>
              <a:t>4.  Insights &amp; Decision-Making</a:t>
            </a:r>
            <a:endParaRPr b="1" sz="1500">
              <a:latin typeface="Times New Roman"/>
              <a:ea typeface="Times New Roman"/>
              <a:cs typeface="Times New Roman"/>
              <a:sym typeface="Times New Roman"/>
            </a:endParaRPr>
          </a:p>
          <a:p>
            <a:pPr indent="-317500" lvl="0" marL="914400" rtl="0" algn="l">
              <a:spcBef>
                <a:spcPts val="1000"/>
              </a:spcBef>
              <a:spcAft>
                <a:spcPts val="0"/>
              </a:spcAft>
              <a:buSzPts val="1400"/>
              <a:buFont typeface="Times New Roman"/>
              <a:buChar char="●"/>
            </a:pPr>
            <a:r>
              <a:rPr lang="en">
                <a:latin typeface="Times New Roman"/>
                <a:ea typeface="Times New Roman"/>
                <a:cs typeface="Times New Roman"/>
                <a:sym typeface="Times New Roman"/>
              </a:rPr>
              <a:t>Identify high-value customer groups for targeted marketing strategies.</a:t>
            </a:r>
            <a:endParaRPr>
              <a:latin typeface="Times New Roman"/>
              <a:ea typeface="Times New Roman"/>
              <a:cs typeface="Times New Roman"/>
              <a:sym typeface="Times New Roman"/>
            </a:endParaRPr>
          </a:p>
          <a:p>
            <a:pPr indent="-317500" lvl="0" marL="914400" rtl="0" algn="l">
              <a:spcBef>
                <a:spcPts val="1000"/>
              </a:spcBef>
              <a:spcAft>
                <a:spcPts val="0"/>
              </a:spcAft>
              <a:buSzPts val="1400"/>
              <a:buFont typeface="Times New Roman"/>
              <a:buChar char="●"/>
            </a:pPr>
            <a:r>
              <a:rPr lang="en">
                <a:latin typeface="Times New Roman"/>
                <a:ea typeface="Times New Roman"/>
                <a:cs typeface="Times New Roman"/>
                <a:sym typeface="Times New Roman"/>
              </a:rPr>
              <a:t>Use insights to optimize customer engagement, retention, and personalized campaigns.</a:t>
            </a:r>
            <a:endParaRPr>
              <a:latin typeface="Times New Roman"/>
              <a:ea typeface="Times New Roman"/>
              <a:cs typeface="Times New Roman"/>
              <a:sym typeface="Times New Roman"/>
            </a:endParaRPr>
          </a:p>
          <a:p>
            <a:pPr indent="0" lvl="0" marL="457200" rtl="0" algn="l">
              <a:spcBef>
                <a:spcPts val="1000"/>
              </a:spcBef>
              <a:spcAft>
                <a:spcPts val="0"/>
              </a:spcAft>
              <a:buNone/>
            </a:pPr>
            <a:r>
              <a:t/>
            </a:r>
            <a:endParaRPr>
              <a:latin typeface="Times New Roman"/>
              <a:ea typeface="Times New Roman"/>
              <a:cs typeface="Times New Roman"/>
              <a:sym typeface="Times New Roman"/>
            </a:endParaRPr>
          </a:p>
          <a:p>
            <a:pPr indent="0" lvl="0" marL="457200" rtl="0" algn="l">
              <a:spcBef>
                <a:spcPts val="1000"/>
              </a:spcBef>
              <a:spcAft>
                <a:spcPts val="0"/>
              </a:spcAft>
              <a:buNone/>
            </a:pPr>
            <a:r>
              <a:t/>
            </a:r>
            <a:endParaRPr>
              <a:latin typeface="Times New Roman"/>
              <a:ea typeface="Times New Roman"/>
              <a:cs typeface="Times New Roman"/>
              <a:sym typeface="Times New Roman"/>
            </a:endParaRPr>
          </a:p>
          <a:p>
            <a:pPr indent="0" lvl="0" marL="457200" rtl="0" algn="l">
              <a:spcBef>
                <a:spcPts val="1000"/>
              </a:spcBef>
              <a:spcAft>
                <a:spcPts val="0"/>
              </a:spcAft>
              <a:buNone/>
            </a:pPr>
            <a:r>
              <a:t/>
            </a:r>
            <a:endParaRPr>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a:latin typeface="Times New Roman"/>
              <a:ea typeface="Times New Roman"/>
              <a:cs typeface="Times New Roman"/>
              <a:sym typeface="Times New Roman"/>
            </a:endParaRPr>
          </a:p>
        </p:txBody>
      </p:sp>
      <p:sp>
        <p:nvSpPr>
          <p:cNvPr id="181" name="Google Shape;181;p31"/>
          <p:cNvSpPr txBox="1"/>
          <p:nvPr/>
        </p:nvSpPr>
        <p:spPr>
          <a:xfrm>
            <a:off x="3072000" y="137250"/>
            <a:ext cx="30000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Clr>
                <a:schemeClr val="dk1"/>
              </a:buClr>
              <a:buSzPts val="2000"/>
              <a:buFont typeface="Times New Roman"/>
              <a:buNone/>
            </a:pPr>
            <a:r>
              <a:rPr b="1" lang="en" sz="2000">
                <a:solidFill>
                  <a:schemeClr val="dk1"/>
                </a:solidFill>
                <a:latin typeface="Times New Roman"/>
                <a:ea typeface="Times New Roman"/>
                <a:cs typeface="Times New Roman"/>
                <a:sym typeface="Times New Roman"/>
              </a:rPr>
              <a:t>Methodology</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